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</p:sldIdLst>
  <p:sldSz cy="6858000" cx="9144000"/>
  <p:notesSz cx="6858000" cy="9144000"/>
  <p:embeddedFontLst>
    <p:embeddedFont>
      <p:font typeface="Raleway ExtraBold"/>
      <p:bold r:id="rId86"/>
      <p:boldItalic r:id="rId87"/>
    </p:embeddedFont>
    <p:embeddedFont>
      <p:font typeface="Karla"/>
      <p:regular r:id="rId88"/>
      <p:bold r:id="rId89"/>
      <p:italic r:id="rId90"/>
      <p:boldItalic r:id="rId9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92" roundtripDataSignature="AMtx7miHcBio9hjI4BfX1NzS2ERkScS3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60159D-FE78-4DC4-BBA3-74E129762AFF}">
  <a:tblStyle styleId="{2860159D-FE78-4DC4-BBA3-74E129762AF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42" Type="http://schemas.openxmlformats.org/officeDocument/2006/relationships/slide" Target="slides/slide36.xml"/><Relationship Id="rId86" Type="http://schemas.openxmlformats.org/officeDocument/2006/relationships/font" Target="fonts/RalewayExtraBold-bold.fntdata"/><Relationship Id="rId41" Type="http://schemas.openxmlformats.org/officeDocument/2006/relationships/slide" Target="slides/slide35.xml"/><Relationship Id="rId85" Type="http://schemas.openxmlformats.org/officeDocument/2006/relationships/slide" Target="slides/slide79.xml"/><Relationship Id="rId44" Type="http://schemas.openxmlformats.org/officeDocument/2006/relationships/slide" Target="slides/slide38.xml"/><Relationship Id="rId88" Type="http://schemas.openxmlformats.org/officeDocument/2006/relationships/font" Target="fonts/Karla-regular.fntdata"/><Relationship Id="rId43" Type="http://schemas.openxmlformats.org/officeDocument/2006/relationships/slide" Target="slides/slide37.xml"/><Relationship Id="rId87" Type="http://schemas.openxmlformats.org/officeDocument/2006/relationships/font" Target="fonts/RalewayExtraBold-boldItalic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Karla-bold.fntdata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schemas.openxmlformats.org/officeDocument/2006/relationships/font" Target="fonts/Karla-boldItalic.fntdata"/><Relationship Id="rId90" Type="http://schemas.openxmlformats.org/officeDocument/2006/relationships/font" Target="fonts/Karla-italic.fntdata"/><Relationship Id="rId92" Type="http://customschemas.google.com/relationships/presentationmetadata" Target="meta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" name="Google Shape;157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" name="Google Shape;16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" name="Google Shape;172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" name="Google Shape;182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p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" name="Google Shape;20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" name="Google Shape;106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8" name="Google Shape;208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8" name="Google Shape;228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8" name="Google Shape;238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3" name="Google Shape;24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8" name="Google Shape;258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3" name="Google Shape;263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8" name="Google Shape;268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3" name="Google Shape;273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3" name="Google Shape;283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8" name="Google Shape;288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3" name="Google Shape;293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8" name="Google Shape;298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8" name="Google Shape;308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3" name="Google Shape;313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8" name="Google Shape;318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3" name="Google Shape;323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8" name="Google Shape;328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3" name="Google Shape;333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8" name="Google Shape;338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3" name="Google Shape;343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8" name="Google Shape;348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3" name="Google Shape;353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8" name="Google Shape;358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3" name="Google Shape;363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8" name="Google Shape;368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3" name="Google Shape;373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8" name="Google Shape;378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3" name="Google Shape;383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8" name="Google Shape;388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3" name="Google Shape;393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8" name="Google Shape;398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3" name="Google Shape;403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" name="Google Shape;137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8" name="Google Shape;408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3" name="Google Shape;413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8" name="Google Shape;418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3" name="Google Shape;423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8" name="Google Shape;428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3" name="Google Shape;433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8" name="Google Shape;438;p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3" name="Google Shape;443;p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8" name="Google Shape;448;p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3" name="Google Shape;453;p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" name="Google Shape;14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8" name="Google Shape;458;p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3" name="Google Shape;463;p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8" name="Google Shape;468;p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3" name="Google Shape;473;p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8" name="Google Shape;478;p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3" name="Google Shape;483;p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8" name="Google Shape;488;p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3" name="Google Shape;493;p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8" name="Google Shape;498;p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3" name="Google Shape;503;p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8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8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0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90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9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9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9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1"/>
          <p:cNvSpPr txBox="1"/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91"/>
          <p:cNvSpPr txBox="1"/>
          <p:nvPr>
            <p:ph idx="1" type="body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9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9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9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1_Титульный слайд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2"/>
          <p:cNvSpPr/>
          <p:nvPr/>
        </p:nvSpPr>
        <p:spPr>
          <a:xfrm>
            <a:off x="-14288" y="1905000"/>
            <a:ext cx="9158288" cy="4953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92"/>
          <p:cNvSpPr/>
          <p:nvPr/>
        </p:nvSpPr>
        <p:spPr>
          <a:xfrm>
            <a:off x="-14288" y="0"/>
            <a:ext cx="9158288" cy="4438650"/>
          </a:xfrm>
          <a:custGeom>
            <a:rect b="b" l="l" r="r" t="t"/>
            <a:pathLst>
              <a:path extrusionOk="0" h="4438650" w="12211050">
                <a:moveTo>
                  <a:pt x="19050" y="0"/>
                </a:moveTo>
                <a:lnTo>
                  <a:pt x="12211050" y="0"/>
                </a:lnTo>
                <a:lnTo>
                  <a:pt x="12211050" y="4438650"/>
                </a:lnTo>
                <a:lnTo>
                  <a:pt x="0" y="3219450"/>
                </a:lnTo>
                <a:lnTo>
                  <a:pt x="19050" y="0"/>
                </a:lnTo>
                <a:close/>
              </a:path>
            </a:pathLst>
          </a:custGeom>
          <a:solidFill>
            <a:srgbClr val="1716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92"/>
          <p:cNvSpPr/>
          <p:nvPr/>
        </p:nvSpPr>
        <p:spPr>
          <a:xfrm>
            <a:off x="814388" y="1009650"/>
            <a:ext cx="7515225" cy="52387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92"/>
          <p:cNvSpPr/>
          <p:nvPr>
            <p:ph idx="2" type="pic"/>
          </p:nvPr>
        </p:nvSpPr>
        <p:spPr>
          <a:xfrm>
            <a:off x="1385888" y="2819400"/>
            <a:ext cx="6372225" cy="280035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92"/>
          <p:cNvSpPr/>
          <p:nvPr/>
        </p:nvSpPr>
        <p:spPr>
          <a:xfrm>
            <a:off x="-14288" y="1905000"/>
            <a:ext cx="9158288" cy="4953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2"/>
          <p:cNvSpPr/>
          <p:nvPr/>
        </p:nvSpPr>
        <p:spPr>
          <a:xfrm>
            <a:off x="-14288" y="0"/>
            <a:ext cx="9158288" cy="4438650"/>
          </a:xfrm>
          <a:custGeom>
            <a:rect b="b" l="l" r="r" t="t"/>
            <a:pathLst>
              <a:path extrusionOk="0" h="4438650" w="12211050">
                <a:moveTo>
                  <a:pt x="19050" y="0"/>
                </a:moveTo>
                <a:lnTo>
                  <a:pt x="12211050" y="0"/>
                </a:lnTo>
                <a:lnTo>
                  <a:pt x="12211050" y="4438650"/>
                </a:lnTo>
                <a:lnTo>
                  <a:pt x="0" y="3219450"/>
                </a:lnTo>
                <a:lnTo>
                  <a:pt x="19050" y="0"/>
                </a:lnTo>
                <a:close/>
              </a:path>
            </a:pathLst>
          </a:custGeom>
          <a:solidFill>
            <a:srgbClr val="1716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2"/>
          <p:cNvSpPr/>
          <p:nvPr/>
        </p:nvSpPr>
        <p:spPr>
          <a:xfrm>
            <a:off x="814388" y="1009650"/>
            <a:ext cx="7515225" cy="52387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9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9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9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wo Content">
  <p:cSld name="2_Two Conten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94"/>
          <p:cNvSpPr txBox="1"/>
          <p:nvPr>
            <p:ph idx="1" type="body"/>
          </p:nvPr>
        </p:nvSpPr>
        <p:spPr>
          <a:xfrm>
            <a:off x="762000" y="1447800"/>
            <a:ext cx="82296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98" name="Google Shape;98;p94"/>
          <p:cNvSpPr txBox="1"/>
          <p:nvPr>
            <p:ph idx="2" type="body"/>
          </p:nvPr>
        </p:nvSpPr>
        <p:spPr>
          <a:xfrm>
            <a:off x="1066800" y="609600"/>
            <a:ext cx="7924800" cy="68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3200"/>
              <a:buNone/>
              <a:defRPr b="1" sz="3200">
                <a:solidFill>
                  <a:srgbClr val="C00000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82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82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2" name="Google Shape;22;p82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3" name="Google Shape;23;p8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8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3"/>
          <p:cNvSpPr txBox="1"/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3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8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4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84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8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8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8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5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85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1" name="Google Shape;41;p8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8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86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86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8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7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7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87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87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87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8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8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8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9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89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89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8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8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8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0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80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8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8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8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"/>
          <p:cNvSpPr txBox="1"/>
          <p:nvPr>
            <p:ph idx="4294967295" type="ctrTitle"/>
          </p:nvPr>
        </p:nvSpPr>
        <p:spPr>
          <a:xfrm>
            <a:off x="1143000" y="2130425"/>
            <a:ext cx="68580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1" i="0" lang="en-US" sz="4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Statistics</a:t>
            </a:r>
            <a:br>
              <a:rPr b="1" i="0" lang="en-US" sz="4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i="0" sz="44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"/>
          <p:cNvSpPr txBox="1"/>
          <p:nvPr>
            <p:ph idx="1" type="body"/>
          </p:nvPr>
        </p:nvSpPr>
        <p:spPr>
          <a:xfrm>
            <a:off x="4704299" y="1028701"/>
            <a:ext cx="3668176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 txBox="1"/>
          <p:nvPr>
            <p:ph idx="12" type="sldNum"/>
          </p:nvPr>
        </p:nvSpPr>
        <p:spPr>
          <a:xfrm>
            <a:off x="662940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" name="Google Shape;110;p2"/>
          <p:cNvSpPr txBox="1"/>
          <p:nvPr>
            <p:ph type="title"/>
          </p:nvPr>
        </p:nvSpPr>
        <p:spPr>
          <a:xfrm>
            <a:off x="304800" y="990600"/>
            <a:ext cx="3342425" cy="9787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COURSE OBJECTIVES</a:t>
            </a:r>
            <a:br>
              <a:rPr b="1" i="0" lang="en-US" sz="20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</a:br>
            <a:endParaRPr b="0" i="0" sz="1600" u="none" cap="none" strike="noStrike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4508546" y="838200"/>
            <a:ext cx="3863929" cy="5518150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8412957" y="6324601"/>
            <a:ext cx="333375" cy="422275"/>
          </a:xfrm>
          <a:prstGeom prst="ellipse">
            <a:avLst/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13" name="Google Shape;113;p2"/>
          <p:cNvGraphicFramePr/>
          <p:nvPr/>
        </p:nvGraphicFramePr>
        <p:xfrm>
          <a:off x="152400" y="27432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{2860159D-FE78-4DC4-BBA3-74E129762AFF}</a:tableStyleId>
              </a:tblPr>
              <a:tblGrid>
                <a:gridCol w="838200"/>
                <a:gridCol w="2440375"/>
                <a:gridCol w="743000"/>
              </a:tblGrid>
              <a:tr h="459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CO Number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Title 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Level 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  <a:tr h="99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dk1"/>
                          </a:solidFill>
                        </a:rPr>
                        <a:t>CO1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-342900" lvl="0" marL="3429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Engineering graduates will be able to learn the basic </a:t>
                      </a:r>
                      <a:endParaRPr sz="1400" u="none" cap="none" strike="noStrike"/>
                    </a:p>
                    <a:p>
                      <a:pPr indent="-342900" lvl="0" marL="342900" marR="0" rtl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concepts of  supervise algorithms and deep learning.</a:t>
                      </a:r>
                      <a:endParaRPr sz="12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Understand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  <a:tr h="99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dk1"/>
                          </a:solidFill>
                        </a:rPr>
                        <a:t>CO2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-342900" lvl="0" marL="3429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Graduate professionals will be able to grasp various</a:t>
                      </a:r>
                      <a:endParaRPr sz="1400" u="none" cap="none" strike="noStrike"/>
                    </a:p>
                    <a:p>
                      <a:pPr indent="-342900" lvl="0" marL="342900" marR="0" rtl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 statistics features of machine learning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-US" sz="1200" u="none" cap="none" strike="noStrike">
                          <a:solidFill>
                            <a:schemeClr val="dk1"/>
                          </a:solidFill>
                        </a:rPr>
                        <a:t>Understand </a:t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-US" sz="1200" u="none" cap="none" strike="noStrike">
                          <a:solidFill>
                            <a:schemeClr val="dk1"/>
                          </a:solidFill>
                        </a:rPr>
                        <a:t> 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  <a:tr h="35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CO3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-342900" lvl="0" marL="3429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To study the algorithms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Understand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  <a:tr h="698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CO4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-342900" lvl="0" marL="3429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To enable students to become future deep learning and algorithms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Understand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 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</a:tbl>
          </a:graphicData>
        </a:graphic>
      </p:graphicFrame>
      <p:sp>
        <p:nvSpPr>
          <p:cNvPr id="114" name="Google Shape;114;p2"/>
          <p:cNvSpPr/>
          <p:nvPr/>
        </p:nvSpPr>
        <p:spPr>
          <a:xfrm>
            <a:off x="762000" y="2057400"/>
            <a:ext cx="24753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Course Outcome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machine learning" id="115" name="Google Shape;115;p2"/>
          <p:cNvSpPr/>
          <p:nvPr/>
        </p:nvSpPr>
        <p:spPr>
          <a:xfrm>
            <a:off x="116681" y="-144463"/>
            <a:ext cx="2286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Image result for machine learning" id="116" name="Google Shape;116;p2"/>
          <p:cNvSpPr/>
          <p:nvPr/>
        </p:nvSpPr>
        <p:spPr>
          <a:xfrm>
            <a:off x="116681" y="-144463"/>
            <a:ext cx="2286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Image result for machine learning" id="117" name="Google Shape;117;p2"/>
          <p:cNvSpPr/>
          <p:nvPr/>
        </p:nvSpPr>
        <p:spPr>
          <a:xfrm>
            <a:off x="116681" y="-144463"/>
            <a:ext cx="2286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Image result for machine learning" id="118" name="Google Shape;118;p2"/>
          <p:cNvSpPr/>
          <p:nvPr/>
        </p:nvSpPr>
        <p:spPr>
          <a:xfrm>
            <a:off x="116681" y="-144463"/>
            <a:ext cx="2286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machine learning" id="119" name="Google Shape;11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5338" y="872706"/>
            <a:ext cx="3810719" cy="5451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050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39016"/>
            <a:ext cx="9143999" cy="706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11225" y="-209559"/>
            <a:ext cx="9143999" cy="706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85800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2019-07-25T17:25:37Z</dcterms:created>
  <dc:creator>Unknown Creator</dc:creator>
</cp:coreProperties>
</file>